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2" r:id="rId1"/>
  </p:sldMasterIdLst>
  <p:notesMasterIdLst>
    <p:notesMasterId r:id="rId19"/>
  </p:notesMasterIdLst>
  <p:handoutMasterIdLst>
    <p:handoutMasterId r:id="rId20"/>
  </p:handoutMasterIdLst>
  <p:sldIdLst>
    <p:sldId id="256" r:id="rId2"/>
    <p:sldId id="318" r:id="rId3"/>
    <p:sldId id="260" r:id="rId4"/>
    <p:sldId id="320" r:id="rId5"/>
    <p:sldId id="310" r:id="rId6"/>
    <p:sldId id="312" r:id="rId7"/>
    <p:sldId id="297" r:id="rId8"/>
    <p:sldId id="265" r:id="rId9"/>
    <p:sldId id="271" r:id="rId10"/>
    <p:sldId id="304" r:id="rId11"/>
    <p:sldId id="306" r:id="rId12"/>
    <p:sldId id="322" r:id="rId13"/>
    <p:sldId id="323" r:id="rId14"/>
    <p:sldId id="321" r:id="rId15"/>
    <p:sldId id="290" r:id="rId16"/>
    <p:sldId id="313" r:id="rId17"/>
    <p:sldId id="31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FF99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361" autoAdjust="0"/>
    <p:restoredTop sz="94674" autoAdjust="0"/>
  </p:normalViewPr>
  <p:slideViewPr>
    <p:cSldViewPr>
      <p:cViewPr varScale="1">
        <p:scale>
          <a:sx n="97" d="100"/>
          <a:sy n="97" d="100"/>
        </p:scale>
        <p:origin x="77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FE1C1C9-FB4F-44AB-8E02-9E378FC25D9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407FB3-53E2-466B-8583-414DD94D3B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3B8061E7-5DE0-477F-8133-09FF81C572B8}" type="datetimeFigureOut">
              <a:rPr lang="en-US" altLang="en-US"/>
              <a:pPr>
                <a:defRPr/>
              </a:pPr>
              <a:t>11/11/2024</a:t>
            </a:fld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31F3FD-2E9C-429B-B850-183B506CD8E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CDCCE7-CD8C-410A-97DF-6D0F1FB0FEE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8D3AD83-81F5-43EE-9050-B4819E507B7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391AFC5-12A2-48F0-B641-82610F83BE4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22648E-B874-49CC-8AB2-241F6A776FD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43702538-1EFB-4950-97CE-5BF5F5933445}" type="datetimeFigureOut">
              <a:rPr lang="en-US" altLang="en-US"/>
              <a:pPr>
                <a:defRPr/>
              </a:pPr>
              <a:t>11/11/2024</a:t>
            </a:fld>
            <a:endParaRPr lang="en-US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48ACEDC-0B13-4048-9493-E4A30A3D02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AB63BC9-95D9-485E-9A1F-8A774FADA5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DF50F7-7BBE-487B-86CD-C2D0F543114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250984-D39C-413E-9C41-C711AD4EF6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26C02F92-965E-4598-8E02-AB80D300907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D2B874EC-F6FA-4FFF-AE32-95CA81CF36B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1BF5C9AA-3BA9-4F6D-8A0A-888B687B706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New scheme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dirty="0"/>
              <a:t>All staff trained</a:t>
            </a:r>
          </a:p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E76BF0B1-7BFE-40F4-8D75-08203A33CA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E8668D4-70F4-4D5B-8C8E-1B0A439960B5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are having extra phonics lessons this term in year 1 so that by after Christmas we should be back on track with our teaching.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C02F92-965E-4598-8E02-AB80D3009075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28453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Current year 2 pupils will take the PSC in Autumn due to </a:t>
            </a:r>
            <a:r>
              <a:rPr lang="en-US" dirty="0" err="1"/>
              <a:t>Covid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C02F92-965E-4598-8E02-AB80D3009075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5860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0368872-F6D4-4BBA-80BB-97D0343F0E2C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D439D-BCB1-428B-9922-CEF23C94DBAF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5169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E0BC2D-3578-4777-9247-D07D355577F2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2062D-0BEA-4BB7-92EA-CB3D2851372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6116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89C4D3-1536-4C61-BAD8-B39F576A720E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E62FA-76D0-4038-BCD3-60210E203D4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6266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552058-A98F-40FE-801C-D36F9CCDD8B4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1EEAC-3CE9-4A87-8914-2EE9CA38F82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09102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A7BB49-E607-41FC-82F8-71B57A111C96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B97BB-6AD2-434F-B3A5-50FC6F04D1E7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48839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8EC561-827D-4013-9350-9AA4028DA95E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CA4C-3A3A-4B3D-A700-355B43C953E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831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F720C1-F895-4039-8BF5-00E2A4B95136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E035F-6DAA-485F-AB6E-7206C7AC6242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0677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616BC9-945E-478B-82EA-C8492E15C951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6DD1-A436-42A1-8779-1F589D0EF93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61850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7C4FDB-8314-4810-A8F1-5A3AA2EBF914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8B86B-7604-43CF-81B4-20FB2F8DF37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21462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FDE8BF-EA2C-423C-A52B-D93383D77B8C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985B-E04A-4AEF-AED2-046542493CA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2823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FDE8BF-EA2C-423C-A52B-D93383D77B8C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985B-E04A-4AEF-AED2-046542493CA3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514726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FDE8BF-EA2C-423C-A52B-D93383D77B8C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985B-E04A-4AEF-AED2-046542493CA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92976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FDE8BF-EA2C-423C-A52B-D93383D77B8C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985B-E04A-4AEF-AED2-046542493CA3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47320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FDE8BF-EA2C-423C-A52B-D93383D77B8C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985B-E04A-4AEF-AED2-046542493CA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197064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12AE24-C2AA-4F77-BB0C-1F943CD1F9F9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459B5-A80E-4B5F-9177-2B93694753E9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96195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59AD2-8FD8-49B5-9F42-4FC695064EFF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D67CC-AD14-4E3C-8BFC-34F2D45CB0D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041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0FDE8BF-EA2C-423C-A52B-D93383D77B8C}" type="datetimeFigureOut">
              <a:rPr lang="en-GB" altLang="en-US" smtClean="0"/>
              <a:pPr>
                <a:defRPr/>
              </a:pPr>
              <a:t>11/11/2024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92B985B-E04A-4AEF-AED2-046542493CA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7995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  <p:sldLayoutId id="2147483928" r:id="rId6"/>
    <p:sldLayoutId id="2147483929" r:id="rId7"/>
    <p:sldLayoutId id="2147483930" r:id="rId8"/>
    <p:sldLayoutId id="2147483931" r:id="rId9"/>
    <p:sldLayoutId id="2147483932" r:id="rId10"/>
    <p:sldLayoutId id="2147483933" r:id="rId11"/>
    <p:sldLayoutId id="2147483934" r:id="rId12"/>
    <p:sldLayoutId id="2147483935" r:id="rId13"/>
    <p:sldLayoutId id="2147483936" r:id="rId14"/>
    <p:sldLayoutId id="2147483937" r:id="rId15"/>
    <p:sldLayoutId id="214748393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mages.google.co.uk/imgres?imgurl=http://www.classicveedub.com.au/images/SpareParts/garage_tools/cartoon_eyes.jpg&amp;imgrefurl=http://www.classicveedub.com.au/SpareParts/Parts_Results_Tools.asp&amp;h=177&amp;w=177&amp;sz=6&amp;hl=en&amp;start=5&amp;usg=__zZ893Sfg4s5n4QJ0Iss0CimOX08=&amp;tbnid=PiHLF2Oc6Y1-JM:&amp;tbnh=101&amp;tbnw=101&amp;prev=/images?q=cartoon+eyes&amp;gbv=2&amp;ndsp=18&amp;hl=en&amp;sa=X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http://images.google.co.uk/imgres?imgurl=http://www.mccullagh.org/db9/1ds2-2/ear-closeup.jpg&amp;imgrefurl=http://www.mccullagh.org/image/1ds2-2/ear-closeup.html&amp;h=768&amp;w=512&amp;sz=108&amp;hl=en&amp;start=3&amp;usg=__p3Vh2JsG9gwPWcGwFFekP0MxoDM=&amp;tbnid=5Cea8Luq7vUqiM:&amp;tbnh=142&amp;tbnw=95&amp;prev=/images?q=ear&amp;gbv=2&amp;hl=en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xfordowl.co.uk/home/reading-owl/expert-help/jargon-buster--2#trickywords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llinshub.co.uk/login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04D97AD-32D7-477F-BCE3-469560A378B6}"/>
              </a:ext>
            </a:extLst>
          </p:cNvPr>
          <p:cNvSpPr/>
          <p:nvPr/>
        </p:nvSpPr>
        <p:spPr>
          <a:xfrm>
            <a:off x="467544" y="1844825"/>
            <a:ext cx="5688632" cy="3168352"/>
          </a:xfrm>
          <a:prstGeom prst="rect">
            <a:avLst/>
          </a:prstGeom>
          <a:solidFill>
            <a:srgbClr val="FFFFFF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endParaRPr lang="en-GB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3FAEAB3-2B49-42B8-84F5-B15744B7B4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388" y="3604629"/>
            <a:ext cx="6408836" cy="1120515"/>
          </a:xfrm>
        </p:spPr>
        <p:txBody>
          <a:bodyPr rtlCol="0"/>
          <a:lstStyle/>
          <a:p>
            <a:pPr algn="ctr">
              <a:defRPr/>
            </a:pPr>
            <a:br>
              <a:rPr lang="en-US" sz="4000" dirty="0">
                <a:solidFill>
                  <a:schemeClr val="bg2"/>
                </a:solidFill>
                <a:latin typeface="Kristen ITC"/>
                <a:ea typeface="Tahoma"/>
                <a:cs typeface="Tahoma"/>
              </a:rPr>
            </a:br>
            <a:br>
              <a:rPr lang="en-US" sz="4000" dirty="0">
                <a:solidFill>
                  <a:schemeClr val="bg2"/>
                </a:solidFill>
                <a:latin typeface="Kristen ITC"/>
                <a:ea typeface="Tahoma"/>
                <a:cs typeface="Tahoma"/>
              </a:rPr>
            </a:br>
            <a:br>
              <a:rPr lang="en-US" sz="4000" dirty="0">
                <a:solidFill>
                  <a:schemeClr val="bg2"/>
                </a:solidFill>
                <a:latin typeface="Kristen ITC"/>
                <a:ea typeface="Tahoma"/>
                <a:cs typeface="Tahoma"/>
              </a:rPr>
            </a:b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  <a:t>Phonics Meeting for Parents</a:t>
            </a:r>
            <a:br>
              <a:rPr lang="en-US" dirty="0">
                <a:latin typeface="Kristen ITC" pitchFamily="66" charset="0"/>
              </a:rPr>
            </a:br>
            <a:r>
              <a:rPr 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  <a:t>Louise Shanks 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  <a:t>– Deputy Principal </a:t>
            </a:r>
            <a:b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</a:b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  <a:t>Phonics Lead and Y1/Y2 teacher </a:t>
            </a:r>
            <a:b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</a:br>
            <a:r>
              <a:rPr 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  <a:t>Carla Curtis 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  <a:t>Y1/Y2 teacher</a:t>
            </a:r>
            <a:b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</a:br>
            <a:r>
              <a:rPr 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  <a:t>Lara Keun 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  <a:t>YR teacher</a:t>
            </a:r>
            <a:br>
              <a:rPr lang="en-US" sz="1400" dirty="0">
                <a:latin typeface="Kristen ITC" pitchFamily="66" charset="0"/>
              </a:rPr>
            </a:b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  <a:t>November 2024</a:t>
            </a:r>
            <a:b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Kristen ITC"/>
                <a:ea typeface="Tahoma"/>
                <a:cs typeface="Tahoma"/>
              </a:rPr>
            </a:br>
            <a:br>
              <a:rPr lang="en-US" sz="1400" dirty="0">
                <a:latin typeface="Kristen ITC"/>
                <a:ea typeface="Tahoma"/>
                <a:cs typeface="Tahoma"/>
              </a:rPr>
            </a:b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Kristen ITC"/>
              <a:ea typeface="Tahoma"/>
              <a:cs typeface="Tahoma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B5FDBE1-5438-496D-A74E-7F02AE1CF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229200"/>
            <a:ext cx="1941215" cy="112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CFE835B-64C2-4967-BE7B-4EA65D957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8" y="3667048"/>
            <a:ext cx="6347715" cy="1490144"/>
          </a:xfrm>
        </p:spPr>
        <p:txBody>
          <a:bodyPr>
            <a:normAutofit fontScale="90000"/>
          </a:bodyPr>
          <a:lstStyle/>
          <a:p>
            <a:r>
              <a:rPr lang="en-US" altLang="en-US" i="1" dirty="0"/>
              <a:t> </a:t>
            </a:r>
            <a:br>
              <a:rPr lang="en-US" altLang="en-US" i="1" dirty="0"/>
            </a:br>
            <a:br>
              <a:rPr lang="en-US" altLang="en-US" i="1" dirty="0"/>
            </a:br>
            <a:br>
              <a:rPr lang="en-US" altLang="en-US" i="1" dirty="0"/>
            </a:br>
            <a:r>
              <a:rPr lang="en-US" altLang="en-US" i="1" dirty="0"/>
              <a:t>“Synthetic phonics offers the vast majority of young children the best and most direct route to becoming skilled readers and writers”  </a:t>
            </a:r>
            <a:br>
              <a:rPr lang="en-US" altLang="en-US" i="1" dirty="0"/>
            </a:br>
            <a:r>
              <a:rPr lang="en-US" altLang="en-US" i="1" dirty="0"/>
              <a:t>     Sir Jim Rose, </a:t>
            </a:r>
            <a:r>
              <a:rPr lang="en-GB" altLang="en-US" i="1" dirty="0"/>
              <a:t>  </a:t>
            </a:r>
            <a:br>
              <a:rPr lang="en-GB" altLang="en-US" i="1" dirty="0"/>
            </a:br>
            <a:r>
              <a:rPr lang="en-GB" altLang="en-US" i="1" dirty="0"/>
              <a:t>Rose Review of Reading 2006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0454B3B-8156-405F-9843-C689F0FFA1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219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3F5C6532-125D-4280-94CA-DEFEE04F3C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9750" y="115888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br>
              <a:rPr lang="en-GB" altLang="en-US" sz="3600" dirty="0"/>
            </a:br>
            <a:r>
              <a:rPr lang="en-GB" altLang="en-US" sz="3600" dirty="0"/>
              <a:t>Why teach phonics?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CF88FAA-1C96-4D46-902E-892BA1BF874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196975"/>
            <a:ext cx="8229600" cy="485775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altLang="en-US" sz="2800" b="1" u="sng" dirty="0"/>
              <a:t>All staff in school are trained to deliver the Little Wandle </a:t>
            </a:r>
            <a:r>
              <a:rPr lang="en-US" altLang="en-US" sz="2800" b="1" u="sng" dirty="0" err="1"/>
              <a:t>Programme</a:t>
            </a:r>
            <a:endParaRPr lang="en-GB" altLang="en-US" sz="2800" u="sng" dirty="0"/>
          </a:p>
          <a:p>
            <a:pPr eaLnBrk="1" hangingPunct="1"/>
            <a:endParaRPr lang="en-GB" altLang="en-US" sz="2800" dirty="0"/>
          </a:p>
          <a:p>
            <a:pPr eaLnBrk="1" hangingPunct="1"/>
            <a:r>
              <a:rPr lang="en-GB" altLang="en-US" sz="2800" dirty="0"/>
              <a:t>Phonics helps children to develop good reading and spelling skills.</a:t>
            </a:r>
          </a:p>
          <a:p>
            <a:pPr eaLnBrk="1" hangingPunct="1"/>
            <a:r>
              <a:rPr lang="en-GB" altLang="en-US" sz="2800" dirty="0"/>
              <a:t>The ability to read and write is a vital skill for all children, paving the way for an enjoyable and successful school experience.</a:t>
            </a:r>
          </a:p>
          <a:p>
            <a:pPr eaLnBrk="1" hangingPunct="1"/>
            <a:r>
              <a:rPr lang="en-US" altLang="en-US" sz="2800" dirty="0"/>
              <a:t>We use a synthetic phonics </a:t>
            </a:r>
            <a:r>
              <a:rPr lang="en-US" altLang="en-US" sz="2800" dirty="0" err="1"/>
              <a:t>programme</a:t>
            </a:r>
            <a:endParaRPr lang="en-US" altLang="en-US" sz="28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800" dirty="0"/>
              <a:t> 	called </a:t>
            </a:r>
            <a:r>
              <a:rPr lang="en-US" altLang="en-US" sz="2800" b="1" dirty="0"/>
              <a:t>‘</a:t>
            </a:r>
            <a:r>
              <a:rPr lang="en-US" altLang="en-US" sz="2800" b="1" u="sng" dirty="0"/>
              <a:t>Little Wandle for Letters and Sounds’.</a:t>
            </a:r>
          </a:p>
          <a:p>
            <a:pPr eaLnBrk="1" hangingPunct="1">
              <a:buFontTx/>
              <a:buNone/>
            </a:pPr>
            <a:endParaRPr lang="en-US" altLang="en-US" sz="2800" dirty="0"/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E0264-39DB-4C00-BCB1-9EB8114D7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dirty="0"/>
              <a:t>What is synthetic phonics?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168286-294B-4699-AF8B-45D3CBD41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altLang="en-US" sz="2600" b="1" dirty="0"/>
              <a:t>Synthetic Phonics</a:t>
            </a:r>
            <a:r>
              <a:rPr lang="en-GB" altLang="en-US" sz="2600" dirty="0"/>
              <a:t> is a way of teaching reading. </a:t>
            </a:r>
          </a:p>
          <a:p>
            <a:pPr>
              <a:buNone/>
            </a:pPr>
            <a:endParaRPr lang="en-GB" altLang="en-US" sz="2600" dirty="0"/>
          </a:p>
          <a:p>
            <a:r>
              <a:rPr lang="en-GB" altLang="en-US" sz="2600" dirty="0"/>
              <a:t>Children are taught to read letters or groups of letters by saying the sound(s) they represent – so, they are taught that the letter s sounds like </a:t>
            </a:r>
            <a:r>
              <a:rPr lang="en-GB" altLang="en-US" sz="2600" b="1" dirty="0"/>
              <a:t>s</a:t>
            </a:r>
            <a:r>
              <a:rPr lang="en-GB" altLang="en-US" sz="2600" dirty="0"/>
              <a:t> when we say it.</a:t>
            </a:r>
          </a:p>
          <a:p>
            <a:pPr>
              <a:buNone/>
            </a:pPr>
            <a:r>
              <a:rPr lang="en-GB" altLang="en-US" sz="2600" dirty="0"/>
              <a:t> </a:t>
            </a:r>
          </a:p>
          <a:p>
            <a:r>
              <a:rPr lang="en-GB" altLang="en-US" sz="2600" dirty="0"/>
              <a:t>Children can then start to read words by blending the sounds together to make a word.</a:t>
            </a:r>
            <a:endParaRPr lang="en-US" altLang="en-US" sz="2600" dirty="0">
              <a:solidFill>
                <a:srgbClr val="00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3272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1FCEECA2-95AA-4A8C-B309-B3791BE75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80120"/>
          </a:xfrm>
        </p:spPr>
        <p:txBody>
          <a:bodyPr/>
          <a:lstStyle/>
          <a:p>
            <a:pPr algn="ctr"/>
            <a:r>
              <a:rPr lang="en-GB" altLang="en-US" dirty="0"/>
              <a:t>The Phases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A1CB5665-E3FA-4073-835B-53F0AF885B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00809"/>
            <a:ext cx="8229600" cy="3785592"/>
          </a:xfrm>
        </p:spPr>
        <p:txBody>
          <a:bodyPr>
            <a:normAutofit/>
          </a:bodyPr>
          <a:lstStyle/>
          <a:p>
            <a:endParaRPr lang="en-GB" altLang="en-US" sz="3200" dirty="0"/>
          </a:p>
          <a:p>
            <a:r>
              <a:rPr lang="en-GB" altLang="en-US" sz="3200" dirty="0"/>
              <a:t>Phase 1 - nursery (pre-school)</a:t>
            </a:r>
          </a:p>
          <a:p>
            <a:r>
              <a:rPr lang="en-GB" altLang="en-US" sz="3200" dirty="0"/>
              <a:t>Phase 2, 3 and 4 –  throughout reception</a:t>
            </a:r>
          </a:p>
          <a:p>
            <a:r>
              <a:rPr lang="en-GB" altLang="en-US" sz="3200" dirty="0"/>
              <a:t>Phase 5 is taught in year 1</a:t>
            </a:r>
          </a:p>
          <a:p>
            <a:r>
              <a:rPr lang="en-GB" altLang="en-US" sz="3200" dirty="0"/>
              <a:t>Revision of phase 5 and Bridge to Spelling –year 2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74F44292-7189-4F21-B2A4-6F2DB1ABC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404664"/>
            <a:ext cx="8229600" cy="1224136"/>
          </a:xfrm>
        </p:spPr>
        <p:txBody>
          <a:bodyPr/>
          <a:lstStyle/>
          <a:p>
            <a:pPr algn="ctr"/>
            <a:r>
              <a:rPr lang="en-GB" altLang="en-US" dirty="0"/>
              <a:t>Phonics Screen Check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57C46044-B913-40C5-A7D4-FD60E9B05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28942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altLang="en-US" sz="2400" dirty="0"/>
          </a:p>
          <a:p>
            <a:endParaRPr lang="en-GB" alt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600" dirty="0"/>
              <a:t>The </a:t>
            </a:r>
            <a:r>
              <a:rPr lang="en-GB" altLang="en-US" sz="2600" b="1" dirty="0"/>
              <a:t>Phonics Test</a:t>
            </a:r>
            <a:r>
              <a:rPr lang="en-GB" altLang="en-US" sz="2600" dirty="0"/>
              <a:t> is a compulsory </a:t>
            </a:r>
            <a:r>
              <a:rPr lang="en-GB" altLang="en-US" sz="2600" b="1" dirty="0"/>
              <a:t>test</a:t>
            </a:r>
            <a:r>
              <a:rPr lang="en-GB" altLang="en-US" sz="2600" dirty="0"/>
              <a:t> for pupils in year 1 (usually in early June). </a:t>
            </a:r>
          </a:p>
          <a:p>
            <a:r>
              <a:rPr lang="en-GB" altLang="en-US" sz="2600" dirty="0"/>
              <a:t> The </a:t>
            </a:r>
            <a:r>
              <a:rPr lang="en-GB" altLang="en-US" sz="2600" b="1" dirty="0"/>
              <a:t>Phonics Screening Test</a:t>
            </a:r>
            <a:r>
              <a:rPr lang="en-GB" altLang="en-US" sz="2600" dirty="0"/>
              <a:t> seeks to </a:t>
            </a:r>
            <a:r>
              <a:rPr lang="en-GB" altLang="en-US" sz="2600" b="1" dirty="0"/>
              <a:t>test</a:t>
            </a:r>
            <a:r>
              <a:rPr lang="en-GB" altLang="en-US" sz="2600" dirty="0"/>
              <a:t> whether children have learned to decode words using </a:t>
            </a:r>
            <a:r>
              <a:rPr lang="en-GB" altLang="en-US" sz="2600" b="1" dirty="0"/>
              <a:t>phonics</a:t>
            </a:r>
            <a:r>
              <a:rPr lang="en-GB" altLang="en-US" sz="2600" dirty="0"/>
              <a:t> to the required level. </a:t>
            </a:r>
          </a:p>
          <a:p>
            <a:r>
              <a:rPr lang="en-GB" altLang="en-US" sz="2600" dirty="0"/>
              <a:t>Children are expected to sound out and blend graphemes to read simple words.</a:t>
            </a:r>
          </a:p>
          <a:p>
            <a:r>
              <a:rPr lang="en-GB" altLang="en-US" sz="2600" dirty="0"/>
              <a:t>If the children have not reached the required standard in year 1, they will re take the check in year 2, where further support is given. </a:t>
            </a:r>
          </a:p>
          <a:p>
            <a:endParaRPr lang="en-GB" altLang="en-US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3BE7CF99-87F8-4A66-A314-A27ABB059B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br>
              <a:rPr lang="en-GB" altLang="en-US" sz="4000" dirty="0"/>
            </a:br>
            <a:r>
              <a:rPr lang="en-GB" altLang="en-US" sz="4000" dirty="0"/>
              <a:t>How to say the sounds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B014846D-0809-413F-8C03-897DD27D809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188" y="1916832"/>
            <a:ext cx="8229600" cy="4263306"/>
          </a:xfrm>
        </p:spPr>
        <p:txBody>
          <a:bodyPr/>
          <a:lstStyle/>
          <a:p>
            <a:pPr eaLnBrk="1" hangingPunct="1"/>
            <a:r>
              <a:rPr lang="en-GB" altLang="en-US" sz="2800" dirty="0"/>
              <a:t>Saying the sounds correctly with your child is extremely important.</a:t>
            </a:r>
          </a:p>
          <a:p>
            <a:pPr eaLnBrk="1" hangingPunct="1"/>
            <a:r>
              <a:rPr lang="en-GB" altLang="en-US" sz="2800" dirty="0"/>
              <a:t>The way we say the sound may well be different from when you were at school.</a:t>
            </a:r>
          </a:p>
          <a:p>
            <a:pPr eaLnBrk="1" hangingPunct="1"/>
            <a:endParaRPr lang="en-GB" altLang="en-US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3B4916CF-EE1F-47BB-9369-8F32FE76B7A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762000"/>
            <a:ext cx="7772400" cy="4114800"/>
          </a:xfrm>
        </p:spPr>
        <p:txBody>
          <a:bodyPr/>
          <a:lstStyle/>
          <a:p>
            <a:pPr eaLnBrk="1" hangingPunct="1"/>
            <a:r>
              <a:rPr lang="en-GB" altLang="en-US" sz="2800" dirty="0"/>
              <a:t>A phoneme you hear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sz="2800" dirty="0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sz="2800" dirty="0"/>
          </a:p>
          <a:p>
            <a:pPr eaLnBrk="1" hangingPunct="1"/>
            <a:r>
              <a:rPr lang="en-GB" altLang="en-US" sz="2800" dirty="0"/>
              <a:t>A grapheme you see</a:t>
            </a:r>
          </a:p>
        </p:txBody>
      </p:sp>
      <p:pic>
        <p:nvPicPr>
          <p:cNvPr id="12291" name="Picture 4" descr="cartoon_eyes">
            <a:hlinkClick r:id="rId2"/>
            <a:extLst>
              <a:ext uri="{FF2B5EF4-FFF2-40B4-BE49-F238E27FC236}">
                <a16:creationId xmlns:a16="http://schemas.microsoft.com/office/drawing/2014/main" id="{8FD0D5A6-A22B-4DD4-8803-EF9F515D5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488" y="2420888"/>
            <a:ext cx="1600200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5" descr="ear-closeup">
            <a:hlinkClick r:id="rId4"/>
            <a:extLst>
              <a:ext uri="{FF2B5EF4-FFF2-40B4-BE49-F238E27FC236}">
                <a16:creationId xmlns:a16="http://schemas.microsoft.com/office/drawing/2014/main" id="{B2D7E1B3-B624-489F-8652-DC815953D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794" y="650875"/>
            <a:ext cx="1017588" cy="1121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 Box 6">
            <a:extLst>
              <a:ext uri="{FF2B5EF4-FFF2-40B4-BE49-F238E27FC236}">
                <a16:creationId xmlns:a16="http://schemas.microsoft.com/office/drawing/2014/main" id="{303139EF-D7F0-43AE-8E5D-83F3B864A7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978275"/>
            <a:ext cx="70866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Arial Black" panose="020B0A04020102020204" pitchFamily="34" charset="0"/>
                <a:cs typeface="Arial" panose="020B0604020202020204" pitchFamily="34" charset="0"/>
              </a:rPr>
              <a:t>A word doesn’t always have the same number of letters and phonemes!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>
            <a:extLst>
              <a:ext uri="{FF2B5EF4-FFF2-40B4-BE49-F238E27FC236}">
                <a16:creationId xmlns:a16="http://schemas.microsoft.com/office/drawing/2014/main" id="{A2522960-CD4C-43A9-BA4F-D5A2BCA50A6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476250"/>
            <a:ext cx="7696200" cy="496887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3600" dirty="0"/>
              <a:t>Segmenting </a:t>
            </a:r>
          </a:p>
          <a:p>
            <a:pPr eaLnBrk="1" hangingPunct="1">
              <a:buFontTx/>
              <a:buNone/>
            </a:pPr>
            <a:endParaRPr lang="en-GB" altLang="en-US" dirty="0"/>
          </a:p>
          <a:p>
            <a:pPr marL="0" indent="0" eaLnBrk="1" hangingPunct="1">
              <a:buNone/>
            </a:pPr>
            <a:r>
              <a:rPr lang="en-GB" altLang="en-US" sz="2800" dirty="0"/>
              <a:t>Recognising the letter sounds in a written word, for example:</a:t>
            </a:r>
          </a:p>
          <a:p>
            <a:pPr algn="ctr" eaLnBrk="1" hangingPunct="1">
              <a:buFontTx/>
              <a:buNone/>
            </a:pPr>
            <a:r>
              <a:rPr lang="en-GB" altLang="en-US" sz="4800" dirty="0"/>
              <a:t>c-u-p</a:t>
            </a:r>
          </a:p>
          <a:p>
            <a:pPr algn="ctr" eaLnBrk="1" hangingPunct="1">
              <a:buFontTx/>
              <a:buNone/>
            </a:pPr>
            <a:endParaRPr lang="en-GB" altLang="en-US" sz="4800" dirty="0"/>
          </a:p>
          <a:p>
            <a:pPr eaLnBrk="1" hangingPunct="1">
              <a:buFontTx/>
              <a:buNone/>
            </a:pPr>
            <a:r>
              <a:rPr lang="en-GB" altLang="en-US" sz="2800" dirty="0"/>
              <a:t>   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>
            <a:extLst>
              <a:ext uri="{FF2B5EF4-FFF2-40B4-BE49-F238E27FC236}">
                <a16:creationId xmlns:a16="http://schemas.microsoft.com/office/drawing/2014/main" id="{9BF4BD30-3877-412B-A260-E754225A53D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476250"/>
            <a:ext cx="7696200" cy="4968875"/>
          </a:xfrm>
        </p:spPr>
        <p:txBody>
          <a:bodyPr>
            <a:normAutofit fontScale="92500"/>
          </a:bodyPr>
          <a:lstStyle/>
          <a:p>
            <a:pPr algn="ctr" eaLnBrk="1" hangingPunct="1">
              <a:buFontTx/>
              <a:buNone/>
            </a:pPr>
            <a:r>
              <a:rPr lang="en-GB" altLang="en-US" sz="3600" dirty="0"/>
              <a:t>Blending</a:t>
            </a:r>
          </a:p>
          <a:p>
            <a:pPr eaLnBrk="1" hangingPunct="1">
              <a:buFontTx/>
              <a:buNone/>
            </a:pPr>
            <a:endParaRPr lang="en-GB" altLang="en-US" dirty="0"/>
          </a:p>
          <a:p>
            <a:pPr marL="0" indent="0" algn="ctr" eaLnBrk="1" hangingPunct="1">
              <a:buNone/>
            </a:pPr>
            <a:r>
              <a:rPr lang="en-GB" altLang="en-US" sz="2800" dirty="0"/>
              <a:t>Merging or ‘blending’ the sounds in the order in which they are written to pronounce the word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5400" dirty="0"/>
              <a:t>cup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5400" dirty="0"/>
          </a:p>
          <a:p>
            <a:pPr eaLnBrk="1" hangingPunct="1">
              <a:buFontTx/>
              <a:buNone/>
            </a:pPr>
            <a:r>
              <a:rPr lang="en-GB" altLang="en-US" sz="2800" dirty="0"/>
              <a:t>    </a:t>
            </a:r>
          </a:p>
          <a:p>
            <a:pPr eaLnBrk="1" hangingPunct="1">
              <a:buFontTx/>
              <a:buNone/>
            </a:pPr>
            <a:r>
              <a:rPr lang="en-GB" altLang="en-US" sz="2800" dirty="0"/>
              <a:t>    </a:t>
            </a:r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20A24BE2-CE6F-4D73-BC23-7772EF09AD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4292600"/>
            <a:ext cx="7127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Speedy recognition of the sound for each letter is really important, so your child can blend them to read words easily.   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>
            <a:extLst>
              <a:ext uri="{FF2B5EF4-FFF2-40B4-BE49-F238E27FC236}">
                <a16:creationId xmlns:a16="http://schemas.microsoft.com/office/drawing/2014/main" id="{3B74642F-2909-4D70-A851-21150055C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pPr algn="ctr" eaLnBrk="1" hangingPunct="1"/>
            <a:r>
              <a:rPr lang="en-GB" altLang="en-US" dirty="0"/>
              <a:t>Tricky Words</a:t>
            </a:r>
          </a:p>
        </p:txBody>
      </p:sp>
      <p:sp>
        <p:nvSpPr>
          <p:cNvPr id="26627" name="Content Placeholder 1">
            <a:extLst>
              <a:ext uri="{FF2B5EF4-FFF2-40B4-BE49-F238E27FC236}">
                <a16:creationId xmlns:a16="http://schemas.microsoft.com/office/drawing/2014/main" id="{9C98C024-3099-447F-AAC1-24060C7D1A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1125538"/>
            <a:ext cx="8229600" cy="4267200"/>
          </a:xfrm>
        </p:spPr>
        <p:txBody>
          <a:bodyPr>
            <a:normAutofit lnSpcReduction="10000"/>
          </a:bodyPr>
          <a:lstStyle/>
          <a:p>
            <a:pPr eaLnBrk="1" hangingPunct="1"/>
            <a:endParaRPr lang="en-GB" altLang="en-US" sz="3200"/>
          </a:p>
          <a:p>
            <a:pPr eaLnBrk="1" hangingPunct="1"/>
            <a:r>
              <a:rPr lang="en-GB" altLang="en-US" sz="2800"/>
              <a:t>Some everyday words in English have tricky spellings and can’t be read by blending. </a:t>
            </a:r>
          </a:p>
          <a:p>
            <a:pPr eaLnBrk="1" hangingPunct="1"/>
            <a:r>
              <a:rPr lang="en-GB" altLang="en-US" sz="2800"/>
              <a:t>These are sometimes called high frequency </a:t>
            </a:r>
            <a:r>
              <a:rPr lang="en-GB" altLang="en-US" sz="2800" b="1" u="sng">
                <a:hlinkClick r:id="rId2" tooltip="Jargon Buster"/>
              </a:rPr>
              <a:t>tricky words</a:t>
            </a:r>
            <a:r>
              <a:rPr lang="en-GB" altLang="en-US" sz="2800" b="1"/>
              <a:t> </a:t>
            </a:r>
            <a:r>
              <a:rPr lang="en-GB" altLang="en-US" sz="2800"/>
              <a:t>. </a:t>
            </a:r>
          </a:p>
          <a:p>
            <a:pPr eaLnBrk="1" hangingPunct="1"/>
            <a:r>
              <a:rPr lang="en-GB" altLang="en-US" sz="2800"/>
              <a:t>We tell the children to look for any part of the word they know and then try to work out the rest of the word.</a:t>
            </a:r>
          </a:p>
          <a:p>
            <a:pPr eaLnBrk="1" hangingPunct="1"/>
            <a:r>
              <a:rPr lang="en-GB" altLang="en-US" sz="2800"/>
              <a:t>Not all of the word is tricky!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1D578-0D1B-D1A5-F852-E5FF7C841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and Phonics in Year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3518EF-A538-89DC-3DE8-760070535A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your child has passed the phonics screen check, they will revise phase 5 in the Autumn term and then </a:t>
            </a:r>
            <a:r>
              <a:rPr lang="en-GB"/>
              <a:t>they will </a:t>
            </a:r>
            <a:r>
              <a:rPr lang="en-GB" dirty="0"/>
              <a:t>work through the Bridge to Spelling Programme</a:t>
            </a:r>
          </a:p>
          <a:p>
            <a:r>
              <a:rPr lang="en-GB" dirty="0"/>
              <a:t>If you child did not pass the phonics screen check in Year 1 they will receive extra phonic support and will be regularly monitored until they pass the check. </a:t>
            </a:r>
          </a:p>
        </p:txBody>
      </p:sp>
    </p:spTree>
    <p:extLst>
      <p:ext uri="{BB962C8B-B14F-4D97-AF65-F5344CB8AC3E}">
        <p14:creationId xmlns:p14="http://schemas.microsoft.com/office/powerpoint/2010/main" val="40506713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EAC1D-0EB0-D1F2-3EEE-09918A56A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sessions in class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61D8F-98EE-C420-DBA6-CE1FCBDAAB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These are carried out in small groups as opposed to reading individually – although we do this sometimes. </a:t>
            </a:r>
          </a:p>
          <a:p>
            <a:r>
              <a:rPr lang="en-GB" dirty="0"/>
              <a:t>The child will read the book three times and will focus on these three aspects. </a:t>
            </a:r>
          </a:p>
          <a:p>
            <a:r>
              <a:rPr lang="en-GB" dirty="0"/>
              <a:t>Session 1 is decoding</a:t>
            </a:r>
          </a:p>
          <a:p>
            <a:r>
              <a:rPr lang="en-GB" dirty="0"/>
              <a:t>Session 2 </a:t>
            </a:r>
            <a:r>
              <a:rPr lang="en-GB" dirty="0" err="1"/>
              <a:t>prosidy</a:t>
            </a:r>
            <a:endParaRPr lang="en-GB" dirty="0"/>
          </a:p>
          <a:p>
            <a:r>
              <a:rPr lang="en-GB" dirty="0"/>
              <a:t>Session 3 comprehension </a:t>
            </a:r>
          </a:p>
        </p:txBody>
      </p:sp>
    </p:spTree>
    <p:extLst>
      <p:ext uri="{BB962C8B-B14F-4D97-AF65-F5344CB8AC3E}">
        <p14:creationId xmlns:p14="http://schemas.microsoft.com/office/powerpoint/2010/main" val="4080858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A5FE1-6167-1355-88E2-B965B9B85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Collins BIG CAT eBooks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7B2C32-6C01-E5C5-9204-0195B873EF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Your child will have access to the Big Cat eBook Library You will receive an email address into your inbox inviting them to log into the Collins HUB </a:t>
            </a:r>
            <a:r>
              <a:rPr lang="en-GB" dirty="0">
                <a:hlinkClick r:id="rId2"/>
              </a:rPr>
              <a:t>https://www.collinshub.co.uk/login/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0498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4DE925E6-5B4F-451B-A190-A0E5AD121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404664"/>
            <a:ext cx="8229600" cy="738336"/>
          </a:xfrm>
        </p:spPr>
        <p:txBody>
          <a:bodyPr/>
          <a:lstStyle/>
          <a:p>
            <a:pPr algn="ctr" eaLnBrk="1" hangingPunct="1"/>
            <a:r>
              <a:rPr lang="en-GB" altLang="en-US" sz="4000" dirty="0"/>
              <a:t>How can I help at home?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189544F7-F4E3-4679-AECD-FDFFFA8BB1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916832"/>
            <a:ext cx="8229600" cy="3888432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2400" dirty="0"/>
              <a:t>Reading lots of books with your child. </a:t>
            </a:r>
          </a:p>
          <a:p>
            <a:pPr eaLnBrk="1" hangingPunct="1"/>
            <a:r>
              <a:rPr lang="en-GB" altLang="en-US" sz="2400" dirty="0"/>
              <a:t>Read stories to your child. </a:t>
            </a:r>
          </a:p>
          <a:p>
            <a:pPr eaLnBrk="1" hangingPunct="1"/>
            <a:r>
              <a:rPr lang="en-GB" altLang="en-US" sz="2400" dirty="0"/>
              <a:t>Continue to read rhyming books and sing nursery rhymes.</a:t>
            </a:r>
          </a:p>
          <a:p>
            <a:pPr eaLnBrk="1" hangingPunct="1"/>
            <a:r>
              <a:rPr lang="en-GB" altLang="en-US" sz="2400" dirty="0"/>
              <a:t>Play rhyming games e.g. How many words can you find that rhyme with jam?</a:t>
            </a:r>
          </a:p>
          <a:p>
            <a:pPr eaLnBrk="1" hangingPunct="1"/>
            <a:r>
              <a:rPr lang="en-GB" altLang="en-US" sz="2400" dirty="0"/>
              <a:t>Play </a:t>
            </a:r>
            <a:r>
              <a:rPr lang="en-GB" altLang="en-US" sz="2400" b="1" dirty="0"/>
              <a:t>‘I spy’…</a:t>
            </a:r>
            <a:r>
              <a:rPr lang="en-GB" altLang="en-US" sz="2400" dirty="0"/>
              <a:t>This will help them to hear the initial sound in words.</a:t>
            </a:r>
          </a:p>
          <a:p>
            <a:pPr eaLnBrk="1" hangingPunct="1"/>
            <a:r>
              <a:rPr lang="en-US" altLang="en-US" sz="2400" dirty="0"/>
              <a:t>L</a:t>
            </a:r>
            <a:r>
              <a:rPr lang="en-GB" altLang="en-US" sz="2400" dirty="0" err="1"/>
              <a:t>ook</a:t>
            </a:r>
            <a:r>
              <a:rPr lang="en-GB" altLang="en-US" sz="2400" dirty="0"/>
              <a:t> at the Little </a:t>
            </a:r>
            <a:r>
              <a:rPr lang="en-GB" altLang="en-US" sz="2400" dirty="0" err="1"/>
              <a:t>Wandle</a:t>
            </a:r>
            <a:r>
              <a:rPr lang="en-GB" altLang="en-US" sz="2400" dirty="0"/>
              <a:t> for Letters and Sounds Page</a:t>
            </a:r>
          </a:p>
          <a:p>
            <a:pPr eaLnBrk="1" hangingPunct="1"/>
            <a:r>
              <a:rPr lang="en-GB" altLang="en-US" sz="2400" dirty="0"/>
              <a:t>https://www.littlewandlelettersandsounds.org.uk/resources/for-parents/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F773279-F4F3-4814-A286-990D5BB44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869C0F8A-73F8-4850-872A-D8381FC91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002087"/>
          </a:xfrm>
        </p:spPr>
        <p:txBody>
          <a:bodyPr/>
          <a:lstStyle/>
          <a:p>
            <a:endParaRPr lang="en-GB" altLang="en-US"/>
          </a:p>
        </p:txBody>
      </p:sp>
      <p:pic>
        <p:nvPicPr>
          <p:cNvPr id="9220" name="Picture 2" descr="C:\Users\MrsShanks\Downloads\IMG_0376.JPG">
            <a:extLst>
              <a:ext uri="{FF2B5EF4-FFF2-40B4-BE49-F238E27FC236}">
                <a16:creationId xmlns:a16="http://schemas.microsoft.com/office/drawing/2014/main" id="{9AE1D231-4B34-49C7-8A20-F172BA6110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3071C-7FFC-4513-B0A9-B33E9C370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Any Questions?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E5144-0328-4121-81F2-CC58178E1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268760"/>
            <a:ext cx="6347714" cy="47726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6000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sz="2400" dirty="0"/>
              <a:t>Please feel free to ask any of us any further questions.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dirty="0"/>
              <a:t>We would appreciate your feedback on the session, so that we can help you further if you need it.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968741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893</TotalTime>
  <Words>847</Words>
  <Application>Microsoft Office PowerPoint</Application>
  <PresentationFormat>On-screen Show (4:3)</PresentationFormat>
  <Paragraphs>88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Arial Black</vt:lpstr>
      <vt:lpstr>Calibri</vt:lpstr>
      <vt:lpstr>Kristen ITC</vt:lpstr>
      <vt:lpstr>Trebuchet MS</vt:lpstr>
      <vt:lpstr>Wingdings</vt:lpstr>
      <vt:lpstr>Wingdings 3</vt:lpstr>
      <vt:lpstr>Facet</vt:lpstr>
      <vt:lpstr>   Phonics Meeting for Parents Louise Shanks – Deputy Principal  Phonics Lead and Y1/Y2 teacher  Carla Curtis Y1/Y2 teacher Lara Keun YR teacher November 2024  </vt:lpstr>
      <vt:lpstr>    “Synthetic phonics offers the vast majority of young children the best and most direct route to becoming skilled readers and writers”        Sir Jim Rose,    Rose Review of Reading 2006</vt:lpstr>
      <vt:lpstr> Why teach phonics?</vt:lpstr>
      <vt:lpstr>What is synthetic phonics?</vt:lpstr>
      <vt:lpstr>The Phases</vt:lpstr>
      <vt:lpstr>Phonics Screen Check</vt:lpstr>
      <vt:lpstr> How to say the sounds</vt:lpstr>
      <vt:lpstr>PowerPoint Presentation</vt:lpstr>
      <vt:lpstr>PowerPoint Presentation</vt:lpstr>
      <vt:lpstr>PowerPoint Presentation</vt:lpstr>
      <vt:lpstr>Tricky Words</vt:lpstr>
      <vt:lpstr>Reading and Phonics in Year 2</vt:lpstr>
      <vt:lpstr>Reading sessions in class</vt:lpstr>
      <vt:lpstr>Collins BIG CAT eBooks</vt:lpstr>
      <vt:lpstr>How can I help at home?</vt:lpstr>
      <vt:lpstr>PowerPoint Presentation</vt:lpstr>
      <vt:lpstr>Any Questions?</vt:lpstr>
    </vt:vector>
  </TitlesOfParts>
  <Company>HQ SCE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Meeting for Parents</dc:title>
  <dc:creator>Vicky Lunniss</dc:creator>
  <cp:lastModifiedBy>Louise Shanks</cp:lastModifiedBy>
  <cp:revision>133</cp:revision>
  <dcterms:created xsi:type="dcterms:W3CDTF">2013-02-10T15:29:20Z</dcterms:created>
  <dcterms:modified xsi:type="dcterms:W3CDTF">2024-11-11T14:16:57Z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TC101971733</vt:lpwstr>
  </property>
</Properties>
</file>